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2"/>
  </p:notesMasterIdLst>
  <p:sldIdLst>
    <p:sldId id="256" r:id="rId2"/>
    <p:sldId id="257"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08" y="2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39A2B-6FA9-4ABA-8A84-AB9D152098C2}" type="datetimeFigureOut">
              <a:rPr lang="ru-RU" smtClean="0"/>
              <a:pPr/>
              <a:t>30.11.2020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369DE2-9C0A-4AC2-A801-25D7E7471E1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9369DE2-9C0A-4AC2-A801-25D7E7471E1A}"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DAB8AA3-0B49-496E-8BA7-637F85BC9156}" type="datetimeFigureOut">
              <a:rPr lang="ru-RU" smtClean="0"/>
              <a:pPr/>
              <a:t>30.11.2020</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79BDB97-92A9-4AB9-B5BD-C8E2313DE434}"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DAB8AA3-0B49-496E-8BA7-637F85BC9156}" type="datetimeFigureOut">
              <a:rPr lang="ru-RU" smtClean="0"/>
              <a:pPr/>
              <a:t>30.11.2020</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079BDB97-92A9-4AB9-B5BD-C8E2313DE434}"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DAB8AA3-0B49-496E-8BA7-637F85BC9156}" type="datetimeFigureOut">
              <a:rPr lang="ru-RU" smtClean="0"/>
              <a:pPr/>
              <a:t>30.11.2020</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9BDB97-92A9-4AB9-B5BD-C8E2313DE434}"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DAB8AA3-0B49-496E-8BA7-637F85BC9156}" type="datetimeFigureOut">
              <a:rPr lang="ru-RU" smtClean="0"/>
              <a:pPr/>
              <a:t>30.11.2020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9BDB97-92A9-4AB9-B5BD-C8E2313DE43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5DAB8AA3-0B49-496E-8BA7-637F85BC9156}" type="datetimeFigureOut">
              <a:rPr lang="ru-RU" smtClean="0"/>
              <a:pPr/>
              <a:t>30.11.2020</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79BDB97-92A9-4AB9-B5BD-C8E2313DE43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DAB8AA3-0B49-496E-8BA7-637F85BC9156}" type="datetimeFigureOut">
              <a:rPr lang="ru-RU" smtClean="0"/>
              <a:pPr/>
              <a:t>30.11.2020</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79BDB97-92A9-4AB9-B5BD-C8E2313DE43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357554" y="1500174"/>
            <a:ext cx="5105400" cy="2868168"/>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cap="none" spc="50" dirty="0" smtClean="0">
                <a:ln w="11430">
                  <a:solidFill>
                    <a:sysClr val="windowText" lastClr="000000"/>
                  </a:solidFill>
                </a:ln>
                <a:solidFill>
                  <a:schemeClr val="tx2"/>
                </a:solidFill>
                <a:effectLst>
                  <a:outerShdw blurRad="76200" dist="50800" dir="5400000" algn="tl" rotWithShape="0">
                    <a:srgbClr val="000000">
                      <a:alpha val="65000"/>
                    </a:srgbClr>
                  </a:outerShdw>
                </a:effectLst>
              </a:rPr>
              <a:t>Производство штукатурных работ</a:t>
            </a:r>
            <a:endParaRPr lang="ru-RU" cap="none" spc="50" dirty="0">
              <a:ln w="11430">
                <a:solidFill>
                  <a:sysClr val="windowText" lastClr="000000"/>
                </a:solidFill>
              </a:ln>
              <a:solidFill>
                <a:schemeClr val="tx2"/>
              </a:solidFill>
              <a:effectLst>
                <a:outerShdw blurRad="76200" dist="50800" dir="5400000" algn="tl" rotWithShape="0">
                  <a:srgbClr val="000000">
                    <a:alpha val="65000"/>
                  </a:srgbClr>
                </a:outerShdw>
              </a:effectLst>
            </a:endParaRPr>
          </a:p>
        </p:txBody>
      </p:sp>
      <p:sp>
        <p:nvSpPr>
          <p:cNvPr id="3" name="Подзаголовок 2"/>
          <p:cNvSpPr>
            <a:spLocks noGrp="1"/>
          </p:cNvSpPr>
          <p:nvPr>
            <p:ph type="subTitle" idx="1"/>
          </p:nvPr>
        </p:nvSpPr>
        <p:spPr>
          <a:xfrm>
            <a:off x="214282" y="214290"/>
            <a:ext cx="2413502" cy="674954"/>
          </a:xfrm>
        </p:spPr>
        <p:txBody>
          <a:bodyPr/>
          <a:lstStyle/>
          <a:p>
            <a:r>
              <a:rPr lang="ru-RU" dirty="0" smtClean="0">
                <a:solidFill>
                  <a:schemeClr val="tx1"/>
                </a:solidFill>
              </a:rPr>
              <a:t>Лекция № </a:t>
            </a:r>
            <a:r>
              <a:rPr lang="ru-RU" dirty="0" smtClean="0">
                <a:solidFill>
                  <a:schemeClr val="tx1"/>
                </a:solidFill>
              </a:rPr>
              <a:t>2-ОР</a:t>
            </a:r>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829180" cy="571504"/>
          </a:xfrm>
        </p:spPr>
        <p:txBody>
          <a:bodyPr>
            <a:noAutofit/>
          </a:bodyPr>
          <a:lstStyle/>
          <a:p>
            <a:pPr algn="ctr"/>
            <a:r>
              <a:rPr lang="ru-RU" sz="2800" dirty="0" smtClean="0"/>
              <a:t>ШТУКАТУРНЫЕ РАБОТЫ</a:t>
            </a:r>
            <a:endParaRPr lang="ru-RU" sz="2800" dirty="0"/>
          </a:p>
        </p:txBody>
      </p:sp>
      <p:sp>
        <p:nvSpPr>
          <p:cNvPr id="3" name="Содержимое 2"/>
          <p:cNvSpPr>
            <a:spLocks noGrp="1"/>
          </p:cNvSpPr>
          <p:nvPr>
            <p:ph idx="1"/>
          </p:nvPr>
        </p:nvSpPr>
        <p:spPr>
          <a:xfrm>
            <a:off x="2571736" y="571480"/>
            <a:ext cx="5429288" cy="2786082"/>
          </a:xfrm>
        </p:spPr>
        <p:txBody>
          <a:bodyPr>
            <a:normAutofit fontScale="92500" lnSpcReduction="10000"/>
          </a:bodyPr>
          <a:lstStyle/>
          <a:p>
            <a:pPr algn="ctr">
              <a:buNone/>
            </a:pPr>
            <a:r>
              <a:rPr lang="ru-RU" sz="1400" i="1" u="sng" dirty="0" smtClean="0">
                <a:solidFill>
                  <a:srgbClr val="FF0000"/>
                </a:solidFill>
              </a:rPr>
              <a:t>НАЗНАЧЕНИЕ И ВИДЫ ШТУКАТУРКИ.</a:t>
            </a:r>
          </a:p>
          <a:p>
            <a:r>
              <a:rPr lang="ru-RU" sz="1400" dirty="0" smtClean="0"/>
              <a:t>Общее назначение штукатурок — замоноличивание стыков, швов, щелей на поверхности основания; обеспечение защитного или декоративного защитного покрытия на нем.</a:t>
            </a:r>
          </a:p>
          <a:p>
            <a:r>
              <a:rPr lang="ru-RU" sz="1400" dirty="0" smtClean="0"/>
              <a:t>Штукатурки могут применяться в порядке исключения при отделке помещений в местах, где применение индустриальных видов отделки затруднено или недопустимо, а также при необходимости обеспечения в помещениях: санитарно-гигиенических требований, противопожарных мер защиты конструкций, температурно-влажностного режима, необходимой воздухонепроницаемости стен и защиты конструкций от влияния агрессивных сред в случаях, если другие способы нецелесообразны по технико-экономическим обоснованиям.</a:t>
            </a:r>
          </a:p>
          <a:p>
            <a:endParaRPr lang="ru-RU" sz="1400" dirty="0" smtClean="0"/>
          </a:p>
          <a:p>
            <a:endParaRPr lang="ru-RU" dirty="0"/>
          </a:p>
        </p:txBody>
      </p:sp>
      <p:pic>
        <p:nvPicPr>
          <p:cNvPr id="1026" name="Picture 2"/>
          <p:cNvPicPr>
            <a:picLocks noChangeAspect="1" noChangeArrowheads="1"/>
          </p:cNvPicPr>
          <p:nvPr/>
        </p:nvPicPr>
        <p:blipFill>
          <a:blip r:embed="rId3" cstate="print"/>
          <a:srcRect/>
          <a:stretch>
            <a:fillRect/>
          </a:stretch>
        </p:blipFill>
        <p:spPr bwMode="auto">
          <a:xfrm>
            <a:off x="214282" y="642918"/>
            <a:ext cx="2381250" cy="3038475"/>
          </a:xfrm>
          <a:prstGeom prst="rect">
            <a:avLst/>
          </a:prstGeom>
          <a:noFill/>
          <a:ln w="9525">
            <a:noFill/>
            <a:miter lim="800000"/>
            <a:headEnd/>
            <a:tailEnd/>
          </a:ln>
          <a:effectLst/>
        </p:spPr>
      </p:pic>
      <p:sp>
        <p:nvSpPr>
          <p:cNvPr id="5" name="Содержимое 2"/>
          <p:cNvSpPr txBox="1">
            <a:spLocks/>
          </p:cNvSpPr>
          <p:nvPr/>
        </p:nvSpPr>
        <p:spPr>
          <a:xfrm>
            <a:off x="214282" y="3714752"/>
            <a:ext cx="7572428" cy="3143248"/>
          </a:xfrm>
          <a:prstGeom prst="rect">
            <a:avLst/>
          </a:prstGeom>
        </p:spPr>
        <p:txBody>
          <a:bodyPr vert="horz">
            <a:normAutofit fontScale="40000" lnSpcReduction="20000"/>
          </a:bodyPr>
          <a:lstStyle/>
          <a:p>
            <a:pPr marL="274320" marR="0" lvl="0" indent="-274320" algn="ctr" defTabSz="914400" rtl="0" eaLnBrk="1" fontAlgn="auto" latinLnBrk="0" hangingPunct="1">
              <a:lnSpc>
                <a:spcPct val="100000"/>
              </a:lnSpc>
              <a:spcBef>
                <a:spcPts val="600"/>
              </a:spcBef>
              <a:spcAft>
                <a:spcPts val="0"/>
              </a:spcAft>
              <a:buClr>
                <a:schemeClr val="tx2"/>
              </a:buClr>
              <a:buSzPct val="73000"/>
              <a:buFont typeface="Wingdings 2"/>
              <a:buChar char=""/>
              <a:tabLst/>
              <a:defRPr/>
            </a:pPr>
            <a:endParaRPr kumimoji="0" lang="ru-RU" sz="26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ts val="600"/>
              </a:spcBef>
              <a:buClr>
                <a:schemeClr val="tx2"/>
              </a:buClr>
              <a:buSzPct val="73000"/>
              <a:buFont typeface="Wingdings 2"/>
              <a:buChar char=""/>
            </a:pPr>
            <a:r>
              <a:rPr lang="ru-RU" sz="4300" dirty="0" smtClean="0"/>
              <a:t>обычные, предназначенные для эксплуатации в нормальных температурно-влажностных условиях. Они могут быть окрашены или оклеены обоями;</a:t>
            </a:r>
          </a:p>
          <a:p>
            <a:pPr marL="274320" lvl="0" indent="-274320">
              <a:spcBef>
                <a:spcPts val="600"/>
              </a:spcBef>
              <a:buClr>
                <a:schemeClr val="tx2"/>
              </a:buClr>
              <a:buSzPct val="73000"/>
              <a:buFont typeface="Wingdings 2"/>
              <a:buChar char=""/>
            </a:pPr>
            <a:r>
              <a:rPr lang="ru-RU" sz="4300" dirty="0" smtClean="0"/>
              <a:t>декоративные, предназначенные для отделки фасадов и некоторых помещений общественных зданий (вестибюли, лестничные клетки, холлы). Они могут быть гладкими, цветными, иметь характерную фактуру, имитировать декоративные природные облицовочные камни;</a:t>
            </a:r>
          </a:p>
          <a:p>
            <a:pPr marL="274320" lvl="0" indent="-274320">
              <a:spcBef>
                <a:spcPts val="600"/>
              </a:spcBef>
              <a:buClr>
                <a:schemeClr val="tx2"/>
              </a:buClr>
              <a:buSzPct val="73000"/>
              <a:buFont typeface="Wingdings 2"/>
              <a:buChar char=""/>
            </a:pPr>
            <a:r>
              <a:rPr lang="ru-RU" sz="4300" dirty="0" smtClean="0"/>
              <a:t>специальные, выполняющие защитные функции. Они бывают гидроизоляционные (водонепроницаемые, водоотталкивающие), теплоизоляционные, акустические, химически стойкие, рентгенозащитные. </a:t>
            </a:r>
          </a:p>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Char char=""/>
              <a:tabLst/>
              <a:defRPr/>
            </a:pPr>
            <a:endParaRPr kumimoji="0" lang="ru-RU" sz="43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Box 7"/>
          <p:cNvSpPr txBox="1"/>
          <p:nvPr/>
        </p:nvSpPr>
        <p:spPr>
          <a:xfrm>
            <a:off x="2786050" y="3357562"/>
            <a:ext cx="4972835" cy="461665"/>
          </a:xfrm>
          <a:prstGeom prst="rect">
            <a:avLst/>
          </a:prstGeom>
          <a:noFill/>
        </p:spPr>
        <p:txBody>
          <a:bodyPr wrap="square" rtlCol="0">
            <a:spAutoFit/>
          </a:bodyPr>
          <a:lstStyle/>
          <a:p>
            <a:pPr marL="274320" lvl="0" indent="-274320" algn="ctr">
              <a:spcBef>
                <a:spcPts val="600"/>
              </a:spcBef>
              <a:buClr>
                <a:schemeClr val="tx2"/>
              </a:buClr>
              <a:buSzPct val="73000"/>
            </a:pPr>
            <a:r>
              <a:rPr lang="ru-RU" sz="1200" b="1" i="1" u="sng" dirty="0" smtClean="0">
                <a:solidFill>
                  <a:srgbClr val="FF0000"/>
                </a:solidFill>
              </a:rPr>
              <a:t>В зависимости от свойств и назначения штукатурки разделяют на:</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Подготовка поверхности</a:t>
            </a:r>
            <a:br>
              <a:rPr lang="ru-RU" dirty="0" smtClean="0"/>
            </a:br>
            <a:endParaRPr lang="ru-RU" dirty="0"/>
          </a:p>
        </p:txBody>
      </p:sp>
      <p:sp>
        <p:nvSpPr>
          <p:cNvPr id="3" name="Содержимое 2"/>
          <p:cNvSpPr>
            <a:spLocks noGrp="1"/>
          </p:cNvSpPr>
          <p:nvPr>
            <p:ph idx="1"/>
          </p:nvPr>
        </p:nvSpPr>
        <p:spPr>
          <a:xfrm>
            <a:off x="500034" y="1000108"/>
            <a:ext cx="7239000" cy="5241314"/>
          </a:xfrm>
        </p:spPr>
        <p:txBody>
          <a:bodyPr>
            <a:normAutofit fontScale="55000" lnSpcReduction="20000"/>
          </a:bodyPr>
          <a:lstStyle/>
          <a:p>
            <a:endParaRPr lang="ru-RU" dirty="0" smtClean="0"/>
          </a:p>
          <a:p>
            <a:pPr algn="ctr">
              <a:buNone/>
            </a:pPr>
            <a:r>
              <a:rPr lang="ru-RU" dirty="0" smtClean="0"/>
              <a:t>Поверхности кирпичных, каменных, бетонных и других конструкций перед оштукатуриванием очищают:</a:t>
            </a:r>
          </a:p>
          <a:p>
            <a:r>
              <a:rPr lang="ru-RU" u="sng" dirty="0" smtClean="0"/>
              <a:t>От копоти </a:t>
            </a:r>
            <a:r>
              <a:rPr lang="ru-RU" dirty="0" smtClean="0"/>
              <a:t>— промывкой 3 %-ным раствором соляной кислоты с последующей обмывкой чистой водой;</a:t>
            </a:r>
          </a:p>
          <a:p>
            <a:r>
              <a:rPr lang="ru-RU" u="sng" dirty="0" smtClean="0"/>
              <a:t>Пятен невысыхающих масел </a:t>
            </a:r>
            <a:r>
              <a:rPr lang="ru-RU" dirty="0" smtClean="0"/>
              <a:t>— обмазкой или слоем жирной глины с последующим просушиванием и очисткой (иногда процесс повторяют);</a:t>
            </a:r>
          </a:p>
          <a:p>
            <a:r>
              <a:rPr lang="ru-RU" u="sng" dirty="0" smtClean="0"/>
              <a:t>Пыли, грязи, остатков раствора </a:t>
            </a:r>
            <a:r>
              <a:rPr lang="ru-RU" dirty="0" smtClean="0"/>
              <a:t>— обработкой стальными щетками, жесткими вениками, пароструйной, иногда пескоструйной обработкой.</a:t>
            </a:r>
          </a:p>
          <a:p>
            <a:r>
              <a:rPr lang="ru-RU" dirty="0" smtClean="0"/>
              <a:t>Для пескоструйной очистки стен применяют установку, состоящую из однокамерного или двухкамерного аппарата, трехпрокладочных шлангов, форсунки и компрессора. Производительность установок в зависимости от прочности загрязнений от 15 до 50 м2/ч. Устанавливают аппарат в 2...3 м от обрабатываемой поверхности, компрессор — на таком же расстоянии от аппарата; при определении места установки учитывают направление ветра. Для очистки применяют песок влажностью не выше 2 %, просеянный через сито № 2 (размер ячейки 2X2 мм). Расход песка — 100..Л50 л/ч, воздуха - 180...300 м3/ч.</a:t>
            </a:r>
          </a:p>
          <a:p>
            <a:r>
              <a:rPr lang="ru-RU" dirty="0" smtClean="0"/>
              <a:t>Недостаточно шероховатые или загрязненные побелкой поверхности обрабатывают насечкой, используя при больших объемах работ ручные пневмомолотки (ГОСТ 10211—86) ИП-6000 или ИП-4119 с рабочим инструментом — троянкой, скарпелем и ударником с тупым концом. При насечке вручную применяют двухсторонний молоток с двойным заострением или топор. Насеченные поверхности обметают стальной щеткой.</a:t>
            </a:r>
          </a:p>
          <a:p>
            <a:r>
              <a:rPr lang="ru-RU" dirty="0" smtClean="0"/>
              <a:t>Наплывы бетона срубают, используя отбойные или ручные пневматические молотки. Рабочим инструментом служат скарпель, закольник с тупым концом, шпунт, троянка. При небольшом объеме работ наплывы бетона снимают ударами штукатурного молотка. Поверхность обметают стальной щеткой.</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ТЕХНОЛОГИЯ ПРОИЗВОДСТВА ШТУКАТУРНЫХ РАБОТ</a:t>
            </a:r>
            <a:endParaRPr lang="ru-RU" dirty="0"/>
          </a:p>
        </p:txBody>
      </p:sp>
      <p:sp>
        <p:nvSpPr>
          <p:cNvPr id="3" name="Содержимое 2"/>
          <p:cNvSpPr>
            <a:spLocks noGrp="1"/>
          </p:cNvSpPr>
          <p:nvPr>
            <p:ph idx="1"/>
          </p:nvPr>
        </p:nvSpPr>
        <p:spPr/>
        <p:txBody>
          <a:bodyPr>
            <a:normAutofit fontScale="55000" lnSpcReduction="20000"/>
          </a:bodyPr>
          <a:lstStyle/>
          <a:p>
            <a:pPr algn="ctr">
              <a:buNone/>
            </a:pPr>
            <a:r>
              <a:rPr lang="ru-RU" b="1" i="1" dirty="0" smtClean="0"/>
              <a:t>Выполнение обычных штукатурок.</a:t>
            </a:r>
          </a:p>
          <a:p>
            <a:endParaRPr lang="ru-RU" dirty="0" smtClean="0"/>
          </a:p>
          <a:p>
            <a:r>
              <a:rPr lang="ru-RU" dirty="0" smtClean="0">
                <a:solidFill>
                  <a:srgbClr val="FF0000"/>
                </a:solidFill>
              </a:rPr>
              <a:t>Обычные штукатурки </a:t>
            </a:r>
            <a:r>
              <a:rPr lang="ru-RU" dirty="0" smtClean="0"/>
              <a:t>подразделяют на три категории: простые, улучшенные и высококачественные.</a:t>
            </a:r>
          </a:p>
          <a:p>
            <a:r>
              <a:rPr lang="ru-RU" dirty="0" smtClean="0">
                <a:solidFill>
                  <a:srgbClr val="FF0000"/>
                </a:solidFill>
              </a:rPr>
              <a:t>Простую штукатурку </a:t>
            </a:r>
            <a:r>
              <a:rPr lang="ru-RU" dirty="0" smtClean="0"/>
              <a:t>применяют во временных, подвальных складских и других нежилых строениях, а также в подсобных помещениях общественных и производственных зданий. Состоит она из двух слоев раствора — обрызга и грунта — общей толщиной до 12 мм. Поверхность слоев разравнивают ребром сокола без дальнейшей отделки другими инструментами (в связи с этим ее называют еще штукатуркой «под сокол»).</a:t>
            </a:r>
          </a:p>
          <a:p>
            <a:r>
              <a:rPr lang="ru-RU" dirty="0" smtClean="0">
                <a:solidFill>
                  <a:srgbClr val="FF0000"/>
                </a:solidFill>
              </a:rPr>
              <a:t>Улучшенную штукатурку </a:t>
            </a:r>
            <a:r>
              <a:rPr lang="ru-RU" dirty="0" smtClean="0"/>
              <a:t>применяют в жилых, некоторых больничных, школьных и других общественных зданиях массового строительства. Она состоит из трех слоев — обрызга, грунта и накрывки -— общей толщиной 15 мм. Такой вид штукатурки носит еще название «под правило», так как этим инструментом производят окончательную отделку — разравнивание и заглаживание поверхности.</a:t>
            </a:r>
          </a:p>
          <a:p>
            <a:r>
              <a:rPr lang="ru-RU" dirty="0" smtClean="0">
                <a:solidFill>
                  <a:srgbClr val="FF0000"/>
                </a:solidFill>
              </a:rPr>
              <a:t>Высококачественную штукатурку </a:t>
            </a:r>
            <a:r>
              <a:rPr lang="ru-RU" dirty="0" smtClean="0"/>
              <a:t>применяют для отделки театров, Дворцов культуры, вокзалов, городских гостиниц, музеев, уникальных сооружений, некоторых многоэтажных жилых домов, строящихся по индивидуальный проектам, и других капитальных зданий 1-го класса. Этот вид штукатурки — многослойный: обрызг, два слоя грунта и накрывка — общей толщиной 20 мм. Поверхность грунта разравнивается по маякам; поверхность накрывочного слоя затирается теркой. Такой вид штукатурки называют еще «маячной».</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Нанесение штукатурных слоев</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Подготовительный слой (обрызг и грунт) наносят по маякам из известково-песчаных или цементно-известково-песчаных растворов. Состав и марка раствора для подготовительного слоя зависят от марки раствора накрывоч-ного слоя и характера его обработки и не может быть ниже марки накрывочного слоя.</a:t>
            </a:r>
          </a:p>
          <a:p>
            <a:endParaRPr lang="ru-RU" dirty="0" smtClean="0"/>
          </a:p>
          <a:p>
            <a:r>
              <a:rPr lang="ru-RU" dirty="0" smtClean="0"/>
              <a:t>Растворы для обрызга и грунта достаточно процеживать через вибросито растворо-транспортной установки с ячейками 3X3 или 4Х Х4 мм, что обеспечивает бесперебойную работу клапанов насоса и не вызывает засорения форсунки. Подвижность раствора для нанесения его с помощью форсунки — 6...12 см по стандартному конусу. При использовании бескомпрессорной форсунки подвижность раствора должна быть в пределах 10...12 см.</a:t>
            </a:r>
          </a:p>
          <a:p>
            <a:endParaRPr lang="ru-RU" dirty="0" smtClean="0"/>
          </a:p>
          <a:p>
            <a:r>
              <a:rPr lang="ru-RU" dirty="0" smtClean="0"/>
              <a:t>Толщина слоя обрызга по деревянным поверхностям составляет 9 мм, по кирпичным, бетонным и каменным — 5 мм; толщина каждого слоя грунта 7 мм при известковых и известково-гипсовых растворах и 5 мм — при цементных. Средняя общая толщина обрызга и грунта не должна превышать 12 мм для простой штукатурки, 15 мм — для улучшенной и 20 мм для высококачественной.</a:t>
            </a:r>
          </a:p>
          <a:p>
            <a:endParaRPr lang="ru-RU" dirty="0" smtClean="0"/>
          </a:p>
          <a:p>
            <a:r>
              <a:rPr lang="ru-RU" dirty="0" smtClean="0"/>
              <a:t>Грунт выравнивают, хорошо уплотняют и процарапывают горизонтальными волнообразными бороздами глубиной 3...5 мм на расстоянии 2...3 см одна от другой. В течение 6...7 дней подготовительный слой увлажняют (2...3 раза в день), прикрывая от солнечных лучей рогожами, смоченными водой. Подготовительный слой должен быть выдержан не менее 7... 12 дней.</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0" y="4286256"/>
            <a:ext cx="3267076" cy="1928826"/>
          </a:xfrm>
        </p:spPr>
        <p:txBody>
          <a:bodyPr>
            <a:normAutofit fontScale="70000" lnSpcReduction="20000"/>
          </a:bodyPr>
          <a:lstStyle/>
          <a:p>
            <a:pPr algn="ctr">
              <a:buNone/>
            </a:pPr>
            <a:r>
              <a:rPr lang="ru-RU" dirty="0" smtClean="0"/>
              <a:t>Рисунок 1 - "Обои скрывают 'тощую' штукатурку со стены", 1 - стена; 2 - обои; 3 - оторванная штукатурка; 4 - трещины; 5 - плинтус; 6 - покрытие пола; 7 - железобетонное перекрытие)</a:t>
            </a:r>
            <a:endParaRPr lang="ru-RU" dirty="0"/>
          </a:p>
        </p:txBody>
      </p:sp>
      <p:pic>
        <p:nvPicPr>
          <p:cNvPr id="1027" name="Picture 3"/>
          <p:cNvPicPr>
            <a:picLocks noChangeAspect="1" noChangeArrowheads="1"/>
          </p:cNvPicPr>
          <p:nvPr/>
        </p:nvPicPr>
        <p:blipFill>
          <a:blip r:embed="rId2" cstate="print"/>
          <a:srcRect/>
          <a:stretch>
            <a:fillRect/>
          </a:stretch>
        </p:blipFill>
        <p:spPr bwMode="auto">
          <a:xfrm>
            <a:off x="4143372" y="571480"/>
            <a:ext cx="3857652" cy="3286148"/>
          </a:xfrm>
          <a:prstGeom prst="rect">
            <a:avLst/>
          </a:prstGeom>
          <a:noFill/>
          <a:ln w="9525">
            <a:noFill/>
            <a:miter lim="800000"/>
            <a:headEnd/>
            <a:tailEnd/>
          </a:ln>
          <a:effectLst/>
        </p:spPr>
      </p:pic>
      <p:sp>
        <p:nvSpPr>
          <p:cNvPr id="7" name="Содержимое 2"/>
          <p:cNvSpPr txBox="1">
            <a:spLocks/>
          </p:cNvSpPr>
          <p:nvPr/>
        </p:nvSpPr>
        <p:spPr>
          <a:xfrm>
            <a:off x="285720" y="357166"/>
            <a:ext cx="3571900" cy="5786478"/>
          </a:xfrm>
          <a:prstGeom prst="rect">
            <a:avLst/>
          </a:prstGeom>
        </p:spPr>
        <p:txBody>
          <a:bodyPr vert="horz">
            <a:noAutofit/>
          </a:bodyPr>
          <a:lstStyle/>
          <a:p>
            <a:pPr marL="274320" lvl="0" indent="-274320">
              <a:spcBef>
                <a:spcPts val="600"/>
              </a:spcBef>
              <a:buClr>
                <a:schemeClr val="tx2"/>
              </a:buClr>
              <a:buSzPct val="73000"/>
            </a:pPr>
            <a:r>
              <a:rPr lang="ru-RU" sz="1600" dirty="0" smtClean="0"/>
              <a:t>	Нередко штукатурку делают очень "тощей". Она плохо схватывается с поверхностью стены, пылит, если потереть ее рукой. Краска или обои не держатся на ней. Вяжущее в штукатурном растворе в процессе твердения прочно связывает частицы заполнителя между собой, заполняя зазоры между ними, в то же время обеспечивая прилипаемость штукатурки к поверхности стены. Если же вяжущего так мало в растворе, что склеиваемость и прилипаемость оказывается ниже, чем у обойного клея или краски, то штукатурка растрескается и обвалится.</a:t>
            </a:r>
            <a:endParaRPr kumimoji="0" lang="ru-RU"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4000504"/>
            <a:ext cx="3429024" cy="2143140"/>
          </a:xfrm>
        </p:spPr>
        <p:txBody>
          <a:bodyPr>
            <a:normAutofit fontScale="62500" lnSpcReduction="20000"/>
          </a:bodyPr>
          <a:lstStyle/>
          <a:p>
            <a:pPr algn="ctr">
              <a:buNone/>
            </a:pPr>
            <a:r>
              <a:rPr lang="ru-RU" dirty="0" smtClean="0"/>
              <a:t>Рисунок 2 - "Растрескивание чересчур 'жирной' штукатурки", 1 - растрескавшаяся штукатурка; 2 - грунтовка; 3 - покрытие пола; 4 - стена; 5 - окрашенная поверхность; 6 - железобетонное перекрытие)</a:t>
            </a:r>
            <a:endParaRPr lang="ru-RU" dirty="0"/>
          </a:p>
        </p:txBody>
      </p:sp>
      <p:pic>
        <p:nvPicPr>
          <p:cNvPr id="2051" name="Picture 3"/>
          <p:cNvPicPr>
            <a:picLocks noChangeAspect="1" noChangeArrowheads="1"/>
          </p:cNvPicPr>
          <p:nvPr/>
        </p:nvPicPr>
        <p:blipFill>
          <a:blip r:embed="rId2" cstate="print"/>
          <a:srcRect/>
          <a:stretch>
            <a:fillRect/>
          </a:stretch>
        </p:blipFill>
        <p:spPr bwMode="auto">
          <a:xfrm>
            <a:off x="142844" y="214290"/>
            <a:ext cx="3386151" cy="3476641"/>
          </a:xfrm>
          <a:prstGeom prst="rect">
            <a:avLst/>
          </a:prstGeom>
          <a:noFill/>
          <a:ln w="9525">
            <a:noFill/>
            <a:miter lim="800000"/>
            <a:headEnd/>
            <a:tailEnd/>
          </a:ln>
          <a:effectLst/>
        </p:spPr>
      </p:pic>
      <p:sp>
        <p:nvSpPr>
          <p:cNvPr id="6" name="Содержимое 2"/>
          <p:cNvSpPr txBox="1">
            <a:spLocks/>
          </p:cNvSpPr>
          <p:nvPr/>
        </p:nvSpPr>
        <p:spPr>
          <a:xfrm>
            <a:off x="3857620" y="571480"/>
            <a:ext cx="3929090" cy="5429288"/>
          </a:xfrm>
          <a:prstGeom prst="rect">
            <a:avLst/>
          </a:prstGeom>
        </p:spPr>
        <p:txBody>
          <a:bodyPr vert="horz">
            <a:noAutofit/>
          </a:bodyPr>
          <a:lstStyle/>
          <a:p>
            <a:pPr marL="274320" lvl="0" indent="-274320" algn="ctr">
              <a:spcBef>
                <a:spcPts val="600"/>
              </a:spcBef>
              <a:buClr>
                <a:schemeClr val="tx2"/>
              </a:buClr>
              <a:buSzPct val="73000"/>
            </a:pPr>
            <a:r>
              <a:rPr lang="ru-RU" sz="2000" dirty="0" smtClean="0"/>
              <a:t>Когда штукатурный раствор очень "жирный", т.е. в нем больше вяжущего, чем нужно, штукатурка также получается плохого качества - растрескивается. В трещины проникает влага и штукатурка рано или поздно начинает разрушаться. Естественно, трещины повреждают и краску, нанесенную на поверхность, а отремонтировать штукатурку практически невозможно. Происходит чрезмерная усадка излишнего количества извести</a:t>
            </a:r>
            <a:endParaRPr kumimoji="0" lang="ru-RU"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786182" y="4000504"/>
            <a:ext cx="4338646" cy="1669414"/>
          </a:xfrm>
        </p:spPr>
        <p:txBody>
          <a:bodyPr>
            <a:normAutofit fontScale="62500" lnSpcReduction="20000"/>
          </a:bodyPr>
          <a:lstStyle/>
          <a:p>
            <a:pPr algn="ctr">
              <a:buNone/>
            </a:pPr>
            <a:r>
              <a:rPr lang="ru-RU" dirty="0" smtClean="0"/>
              <a:t>Рисунок 3 - "Гипсовая штукатурка растрескивается при нанесении на известковую основу", 1 - оштукатуриваемая поверхность; 2 - известковая штукатурка; 3 - гипсовая штукатурка; 4 - покрытие пола; 5 - железобетонное перекрытие</a:t>
            </a:r>
            <a:endParaRPr lang="ru-RU" dirty="0"/>
          </a:p>
        </p:txBody>
      </p:sp>
      <p:pic>
        <p:nvPicPr>
          <p:cNvPr id="3074" name="Picture 2"/>
          <p:cNvPicPr>
            <a:picLocks noChangeAspect="1" noChangeArrowheads="1"/>
          </p:cNvPicPr>
          <p:nvPr/>
        </p:nvPicPr>
        <p:blipFill>
          <a:blip r:embed="rId2" cstate="print"/>
          <a:srcRect/>
          <a:stretch>
            <a:fillRect/>
          </a:stretch>
        </p:blipFill>
        <p:spPr bwMode="auto">
          <a:xfrm>
            <a:off x="3571868" y="285728"/>
            <a:ext cx="4071966" cy="3286148"/>
          </a:xfrm>
          <a:prstGeom prst="rect">
            <a:avLst/>
          </a:prstGeom>
          <a:noFill/>
          <a:ln w="9525">
            <a:noFill/>
            <a:miter lim="800000"/>
            <a:headEnd/>
            <a:tailEnd/>
          </a:ln>
          <a:effectLst/>
        </p:spPr>
      </p:pic>
      <p:sp>
        <p:nvSpPr>
          <p:cNvPr id="6" name="Содержимое 2"/>
          <p:cNvSpPr txBox="1">
            <a:spLocks/>
          </p:cNvSpPr>
          <p:nvPr/>
        </p:nvSpPr>
        <p:spPr>
          <a:xfrm>
            <a:off x="571472" y="357166"/>
            <a:ext cx="3357618" cy="5429288"/>
          </a:xfrm>
          <a:prstGeom prst="rect">
            <a:avLst/>
          </a:prstGeom>
        </p:spPr>
        <p:txBody>
          <a:bodyPr vert="horz">
            <a:noAutofit/>
          </a:bodyPr>
          <a:lstStyle/>
          <a:p>
            <a:pPr marL="274320" lvl="0" indent="-274320" algn="ctr">
              <a:spcBef>
                <a:spcPts val="600"/>
              </a:spcBef>
              <a:buClr>
                <a:schemeClr val="tx2"/>
              </a:buClr>
              <a:buSzPct val="73000"/>
            </a:pPr>
            <a:r>
              <a:rPr lang="ru-RU" sz="1600" dirty="0" smtClean="0"/>
              <a:t>На бетонную поверхность нельзя наносить гипсовый раствор. Цемент и гипс вступают друг с другом в химическую реакцию, штукатурка вздувается, а затем отпадает, гипс проникает в поверхность стены и разрушает ее. Во избежание этого на стену наносят известковый раствор толщиной 0,4 см. Недопустимо соприкасание гипса с цементным или улучшенным известковым раствором. Совершенно неправильно штукатурить известковым раствором по гипсу, так как при высыхании первый имеет усадку, а второй расширяется. При этом они отслаиваются друг от друга и наружный слой отпадает</a:t>
            </a:r>
            <a:endParaRPr kumimoji="0" lang="ru-RU"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4286256"/>
            <a:ext cx="3286148" cy="2240918"/>
          </a:xfrm>
        </p:spPr>
        <p:txBody>
          <a:bodyPr>
            <a:normAutofit fontScale="55000" lnSpcReduction="20000"/>
          </a:bodyPr>
          <a:lstStyle/>
          <a:p>
            <a:pPr algn="ctr">
              <a:buNone/>
            </a:pPr>
            <a:r>
              <a:rPr lang="ru-RU" dirty="0" smtClean="0"/>
              <a:t>Рисунок 4 - "Закрепление электропроводки гипсовым раствором", а - закрепление проводки; б - крепление крюка для люстры; 1 - перегородка; 2 - гипсовый раствор; 3 - электрический провод; 4 - распределительная коробка; 5 - штукатурка; 6 - покрытие пола; 7 - крюк; 8 - деревянная вставка /дюбель</a:t>
            </a:r>
            <a:endParaRPr lang="ru-RU" dirty="0"/>
          </a:p>
        </p:txBody>
      </p:sp>
      <p:pic>
        <p:nvPicPr>
          <p:cNvPr id="4098" name="Picture 2"/>
          <p:cNvPicPr>
            <a:picLocks noChangeAspect="1" noChangeArrowheads="1"/>
          </p:cNvPicPr>
          <p:nvPr/>
        </p:nvPicPr>
        <p:blipFill>
          <a:blip r:embed="rId2" cstate="print"/>
          <a:srcRect/>
          <a:stretch>
            <a:fillRect/>
          </a:stretch>
        </p:blipFill>
        <p:spPr bwMode="auto">
          <a:xfrm>
            <a:off x="142845" y="357166"/>
            <a:ext cx="4214842" cy="3429024"/>
          </a:xfrm>
          <a:prstGeom prst="rect">
            <a:avLst/>
          </a:prstGeom>
          <a:noFill/>
          <a:ln w="9525">
            <a:noFill/>
            <a:miter lim="800000"/>
            <a:headEnd/>
            <a:tailEnd/>
          </a:ln>
          <a:effectLst/>
        </p:spPr>
      </p:pic>
      <p:sp>
        <p:nvSpPr>
          <p:cNvPr id="5" name="Содержимое 2"/>
          <p:cNvSpPr txBox="1">
            <a:spLocks/>
          </p:cNvSpPr>
          <p:nvPr/>
        </p:nvSpPr>
        <p:spPr>
          <a:xfrm>
            <a:off x="4714876" y="1285860"/>
            <a:ext cx="3286148" cy="2240918"/>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Прямоугольник 5"/>
          <p:cNvSpPr/>
          <p:nvPr/>
        </p:nvSpPr>
        <p:spPr>
          <a:xfrm>
            <a:off x="4357686" y="214290"/>
            <a:ext cx="3643306" cy="6463308"/>
          </a:xfrm>
          <a:prstGeom prst="rect">
            <a:avLst/>
          </a:prstGeom>
        </p:spPr>
        <p:txBody>
          <a:bodyPr wrap="square">
            <a:spAutoFit/>
          </a:bodyPr>
          <a:lstStyle/>
          <a:p>
            <a:r>
              <a:rPr lang="ru-RU" dirty="0" smtClean="0"/>
              <a:t>Часто внутреннюю штукатурку повреждают во время электромонтажных работ. Перед оштукатуриванием трубки для проводки проводов или сами провода размещают в канавках, проделанных в стенах, и закрепляют их гипсом. Точно так же закрепляют деревянные вставки для крюков для подвески люстр, поскольку гипсовый раствор быстро схватывается и набирает необходимую прочность. Такой способ применяют в электромонтажных работах, однако часто его используют для крепления проводки без учета вышесказанного в отношении реакций, возникающих между цементом бетонных стен и гипсом</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4572008"/>
            <a:ext cx="2571768" cy="1740852"/>
          </a:xfrm>
        </p:spPr>
        <p:txBody>
          <a:bodyPr>
            <a:normAutofit fontScale="55000" lnSpcReduction="20000"/>
          </a:bodyPr>
          <a:lstStyle/>
          <a:p>
            <a:pPr algn="ctr">
              <a:buNone/>
            </a:pPr>
            <a:r>
              <a:rPr lang="ru-RU" dirty="0" smtClean="0"/>
              <a:t>Рисунок 5 - "Движения труб отопления вызывают образование трещин", 1 - трещины в штукатурке; 2 - трубы отопления; 3 - оштукатуренная поверхность; 4 - покрытие пола</a:t>
            </a:r>
            <a:endParaRPr lang="ru-RU" dirty="0"/>
          </a:p>
        </p:txBody>
      </p:sp>
      <p:pic>
        <p:nvPicPr>
          <p:cNvPr id="5122" name="Picture 2"/>
          <p:cNvPicPr>
            <a:picLocks noChangeAspect="1" noChangeArrowheads="1"/>
          </p:cNvPicPr>
          <p:nvPr/>
        </p:nvPicPr>
        <p:blipFill>
          <a:blip r:embed="rId2" cstate="print"/>
          <a:srcRect/>
          <a:stretch>
            <a:fillRect/>
          </a:stretch>
        </p:blipFill>
        <p:spPr bwMode="auto">
          <a:xfrm>
            <a:off x="214282" y="142852"/>
            <a:ext cx="2714644" cy="4189265"/>
          </a:xfrm>
          <a:prstGeom prst="rect">
            <a:avLst/>
          </a:prstGeom>
          <a:noFill/>
          <a:ln w="9525">
            <a:noFill/>
            <a:miter lim="800000"/>
            <a:headEnd/>
            <a:tailEnd/>
          </a:ln>
          <a:effectLst/>
        </p:spPr>
      </p:pic>
      <p:sp>
        <p:nvSpPr>
          <p:cNvPr id="5" name="Содержимое 2"/>
          <p:cNvSpPr txBox="1">
            <a:spLocks/>
          </p:cNvSpPr>
          <p:nvPr/>
        </p:nvSpPr>
        <p:spPr>
          <a:xfrm>
            <a:off x="4500562" y="1357298"/>
            <a:ext cx="2571768" cy="17408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Прямоугольник 5"/>
          <p:cNvSpPr/>
          <p:nvPr/>
        </p:nvSpPr>
        <p:spPr>
          <a:xfrm>
            <a:off x="3286116" y="357166"/>
            <a:ext cx="4572000" cy="3970318"/>
          </a:xfrm>
          <a:prstGeom prst="rect">
            <a:avLst/>
          </a:prstGeom>
        </p:spPr>
        <p:txBody>
          <a:bodyPr>
            <a:spAutoFit/>
          </a:bodyPr>
          <a:lstStyle/>
          <a:p>
            <a:r>
              <a:rPr lang="ru-RU" dirty="0" smtClean="0"/>
              <a:t>При монтаже отопительного оборудования для крепления к стенам трубопроводов отопления или при проводке их через перекрытия также используют гипс. Наибольшую ошибку совершают, когда отопительные трубы укладывают в стену или перекрытие без обсадных втулок. Каменщик заделывает отверстия, но штукатурка держится здесь только до начала отопления. Под действием температуры отопительные трубы меняют свои размеры, но штукатурка не выдерживает таких изменений и растрескивается </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55</TotalTime>
  <Words>1402</Words>
  <Application>Microsoft Office PowerPoint</Application>
  <PresentationFormat>Экран (4:3)</PresentationFormat>
  <Paragraphs>46</Paragraphs>
  <Slides>10</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Calibri</vt:lpstr>
      <vt:lpstr>Trebuchet MS</vt:lpstr>
      <vt:lpstr>Wingdings</vt:lpstr>
      <vt:lpstr>Wingdings 2</vt:lpstr>
      <vt:lpstr>Изящная</vt:lpstr>
      <vt:lpstr>Производство штукатурных работ</vt:lpstr>
      <vt:lpstr>ШТУКАТУРНЫЕ РАБОТЫ</vt:lpstr>
      <vt:lpstr>Подготовка поверхности </vt:lpstr>
      <vt:lpstr>ТЕХНОЛОГИЯ ПРОИЗВОДСТВА ШТУКАТУРНЫХ РАБОТ</vt:lpstr>
      <vt:lpstr>Нанесение штукатурных слоев</vt:lpstr>
      <vt:lpstr>Презентация PowerPoint</vt:lpstr>
      <vt:lpstr>Презентация PowerPoint</vt:lpstr>
      <vt:lpstr>Презентация PowerPoint</vt:lpstr>
      <vt:lpstr>Презентация PowerPoint</vt:lpstr>
      <vt:lpstr>Презентация PowerPoint</vt:lpstr>
    </vt:vector>
  </TitlesOfParts>
  <Company>ВКГУ</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Производство штукатурных работ</dc:title>
  <dc:creator>Ринат</dc:creator>
  <cp:lastModifiedBy>RePack by Diakov</cp:lastModifiedBy>
  <cp:revision>14</cp:revision>
  <dcterms:created xsi:type="dcterms:W3CDTF">2013-04-02T13:46:10Z</dcterms:created>
  <dcterms:modified xsi:type="dcterms:W3CDTF">2020-11-30T06:34:13Z</dcterms:modified>
</cp:coreProperties>
</file>